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7" r:id="rId6"/>
    <p:sldId id="262" r:id="rId7"/>
    <p:sldId id="263" r:id="rId8"/>
    <p:sldId id="264" r:id="rId9"/>
    <p:sldId id="265" r:id="rId10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 panose="020B0603020202020204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892190" cy="3201062"/>
          </a:xfrm>
        </p:spPr>
        <p:txBody>
          <a:bodyPr/>
          <a:lstStyle/>
          <a:p>
            <a:r>
              <a:rPr lang="zh-CN" altLang="zh-CN" sz="4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讯飞</a:t>
            </a:r>
            <a:r>
              <a:rPr lang="en-US" altLang="zh-CN" sz="4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zh-CN" sz="4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考试（纸笔）</a:t>
            </a:r>
            <a:br>
              <a:rPr lang="zh-CN" altLang="zh-CN" sz="4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4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教师</a:t>
            </a:r>
            <a:r>
              <a:rPr lang="zh-CN" altLang="en-US" sz="4800" b="1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答题卡制作</a:t>
            </a:r>
            <a:r>
              <a:rPr lang="zh-CN" altLang="zh-CN" sz="4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使用手册</a:t>
            </a:r>
            <a:br>
              <a:rPr lang="en-US" altLang="zh-CN" sz="4800" b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4320" y="3379470"/>
            <a:ext cx="4575810" cy="27038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380" y="618490"/>
            <a:ext cx="10547350" cy="243522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zh-CN" sz="1800" b="1" kern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zh-CN" sz="1800" b="1" kern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、登录</a:t>
            </a:r>
            <a:br>
              <a:rPr lang="zh-CN" altLang="zh-CN" sz="1800" b="1" kern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打开网址</a:t>
            </a:r>
            <a:r>
              <a:rPr lang="en-US" altLang="zh-CN" sz="1800" u="sng" cap="none" dirty="0">
                <a:solidFill>
                  <a:srgbClr val="0563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https://fifedu.ahu.edu.cn/</a:t>
            </a:r>
            <a:r>
              <a:rPr lang="en-US" altLang="zh-CN" sz="1800" u="sng" cap="none" dirty="0">
                <a:solidFill>
                  <a:srgbClr val="0563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输入用户名、密码，登录</a:t>
            </a:r>
            <a:r>
              <a:rPr lang="en-US" altLang="zh-CN" sz="1800" kern="120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FiF</a:t>
            </a: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智慧教学平台。</a:t>
            </a:r>
            <a:br>
              <a:rPr lang="en-US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en-US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安徽大学</a:t>
            </a: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用户名由学校统一分配，</a:t>
            </a:r>
            <a:r>
              <a:rPr lang="zh-CN" altLang="en-US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由</a:t>
            </a: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学校英文缩写</a:t>
            </a:r>
            <a:r>
              <a:rPr lang="en-US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教师工号组成，</a:t>
            </a:r>
            <a:r>
              <a:rPr lang="zh-CN" altLang="en-US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账号密码一致，或安大智慧校园账号登录</a:t>
            </a:r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53344" y="5005096"/>
            <a:ext cx="1894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点击进入应用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flipH="1" flipV="1">
            <a:off x="8810197" y="5022008"/>
            <a:ext cx="317241" cy="1119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10" y="3429000"/>
            <a:ext cx="5941695" cy="2654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623" y="1104724"/>
            <a:ext cx="7855787" cy="25602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08315" y="195892"/>
            <a:ext cx="10121382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130000"/>
              </a:lnSpc>
              <a:spcBef>
                <a:spcPts val="1200"/>
              </a:spcBef>
              <a:spcAft>
                <a:spcPts val="300"/>
              </a:spcAft>
              <a:buFont typeface="+mj-lt"/>
              <a:buAutoNum type="arabicPeriod" startAt="2"/>
            </a:pPr>
            <a:r>
              <a:rPr lang="zh-CN" altLang="zh-CN" sz="2000" b="1" kern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制作答题卡</a:t>
            </a:r>
            <a:endParaRPr lang="zh-CN" altLang="zh-CN" sz="2400" b="1" kern="14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/>
            <a:r>
              <a:rPr lang="zh-CN" altLang="zh-CN" sz="1800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教师在考试中心都可以通过答题卡制作工具完成制卡。</a:t>
            </a:r>
            <a:endParaRPr lang="zh-CN" altLang="zh-CN" sz="1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94229" y="1639373"/>
            <a:ext cx="4152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在考试中心点击最右侧答题卡制作工具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>
            <a:off x="7466120" y="1801926"/>
            <a:ext cx="473663" cy="0"/>
          </a:xfrm>
          <a:prstGeom prst="straightConnector1">
            <a:avLst/>
          </a:prstGeom>
          <a:ln w="25400">
            <a:solidFill>
              <a:srgbClr val="FF0000">
                <a:alpha val="99000"/>
              </a:srgbClr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18713" y="3798138"/>
            <a:ext cx="6103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/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新建空白答题卡”——输入答题卡名称；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750" y="4199669"/>
            <a:ext cx="6784920" cy="2396611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5208" y="639192"/>
            <a:ext cx="3018408" cy="6047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特别注意事项：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正常考试设置两栏，适合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A3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纸张。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安徽大学学生学号需设置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位，填涂规则见右图说明。点击第一大题题目，即可进行编辑。学号填涂规则见</a:t>
            </a: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文档，可复制粘贴进来编辑。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判断题类型点击单选。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其他题型如：计算题、名词解释、简单题、问答题  都是使用 解答题来制作。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3616" y="94961"/>
            <a:ext cx="8702794" cy="666807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747682" y="1180730"/>
            <a:ext cx="2059619" cy="6747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3638550" y="3419475"/>
            <a:ext cx="5478817" cy="14714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7" name="对话气泡: 椭圆形 16"/>
          <p:cNvSpPr/>
          <p:nvPr/>
        </p:nvSpPr>
        <p:spPr>
          <a:xfrm>
            <a:off x="4826124" y="3552825"/>
            <a:ext cx="2574801" cy="973862"/>
          </a:xfrm>
          <a:prstGeom prst="wedgeEllipse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鼠标点击此位置，即可编辑此区域内容</a:t>
            </a:r>
            <a:endParaRPr lang="zh-CN" altLang="en-US" sz="1400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505450" y="4610100"/>
            <a:ext cx="133350" cy="857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3859" y="539867"/>
            <a:ext cx="6105523" cy="1104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125000"/>
              </a:lnSpc>
            </a:pP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设置禁止作答区。</a:t>
            </a:r>
            <a:endParaRPr lang="en-US" altLang="zh-CN" sz="1800" kern="1200" dirty="0">
              <a:effectLst/>
              <a:latin typeface="Calibri" panose="020F05020202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25000"/>
              </a:lnSpc>
            </a:pP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建议</a:t>
            </a:r>
            <a:r>
              <a:rPr lang="zh-CN" altLang="en-US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</a:t>
            </a: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启用禁答区域，也可根据实际情况选择禁用禁止作答区。启用后，选择题背面区域就会呈禁答区域。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5687" y="532392"/>
            <a:ext cx="1929765" cy="13830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83858" y="2244927"/>
            <a:ext cx="6105524" cy="1796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添加试题。选择添加单选题，判断题，多选题、填空题、解答题以及作文题。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algn="just">
              <a:lnSpc>
                <a:spcPct val="125000"/>
              </a:lnSpc>
            </a:pPr>
            <a:r>
              <a:rPr lang="en-US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在选择题中可设置题目名称、选择题目数量、答案个数，选择单选题时勾选判断题，可以插入判断题型，勾选判断题样式按钮，可以切换判断题样式。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l="1169" t="1711" r="1736" b="1487"/>
          <a:stretch>
            <a:fillRect/>
          </a:stretch>
        </p:blipFill>
        <p:spPr>
          <a:xfrm>
            <a:off x="6643687" y="2340292"/>
            <a:ext cx="2409825" cy="147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t="6582" r="2989" b="849"/>
          <a:stretch>
            <a:fillRect/>
          </a:stretch>
        </p:blipFill>
        <p:spPr>
          <a:xfrm>
            <a:off x="9207817" y="2340292"/>
            <a:ext cx="2259965" cy="14719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338138" y="4812175"/>
            <a:ext cx="6105524" cy="757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125000"/>
              </a:lnSpc>
            </a:pP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若勾选添加题目自动排版至顶端客观题区域，选择题自动添加成为整体的区域（如</a:t>
            </a:r>
            <a:r>
              <a:rPr lang="zh-CN" altLang="en-US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右</a:t>
            </a: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图）。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437" y="4327842"/>
            <a:ext cx="4284345" cy="21837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直接箭头连接符 14"/>
          <p:cNvCxnSpPr/>
          <p:nvPr/>
        </p:nvCxnSpPr>
        <p:spPr>
          <a:xfrm flipV="1">
            <a:off x="5191125" y="3429000"/>
            <a:ext cx="1992312" cy="150495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9875" y="453837"/>
            <a:ext cx="4845050" cy="757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en-US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在填空题中可设置作答行数；若需要对填空题进行拆分，可以找到答题卡上的拆分按钮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 descr="3acfe030b0c350b7a2016baa01907696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0062" y="316373"/>
            <a:ext cx="5104062" cy="13790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9875" y="1896341"/>
            <a:ext cx="2605087" cy="411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>
              <a:lnSpc>
                <a:spcPct val="125000"/>
              </a:lnSpc>
            </a:pP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拆分后显示为：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 descr="55fd19f56f4d614620d84a533108ba1a_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062" y="1896341"/>
            <a:ext cx="3383944" cy="258785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69875" y="4974100"/>
            <a:ext cx="4416425" cy="757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</a:pPr>
            <a:r>
              <a:rPr lang="en-US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在答题卡制作界面，解答题上侧会出现工具栏，点击后插入图片、表格和公式。</a:t>
            </a:r>
            <a:endParaRPr lang="zh-CN" altLang="zh-CN" sz="1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989" y="4974100"/>
            <a:ext cx="5271135" cy="1064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04813" y="598777"/>
            <a:ext cx="4452937" cy="1796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zh-CN" sz="1800" kern="1200" dirty="0">
                <a:effectLst/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在作文题中可设置英语作文行数，若需要增加作文行数，教师可将鼠标放在英语作文与翻译题的最后一行的末尾处，点击试题工具栏的“自动输入下划线”按钮即可快速添加。重复点击，得到目标行数。</a:t>
            </a:r>
            <a:endParaRPr lang="zh-CN" altLang="zh-CN" sz="18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7164" t="-2138" r="8068"/>
          <a:stretch>
            <a:fillRect/>
          </a:stretch>
        </p:blipFill>
        <p:spPr>
          <a:xfrm>
            <a:off x="176213" y="3277019"/>
            <a:ext cx="5198582" cy="208490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5019677" y="517732"/>
            <a:ext cx="6853235" cy="1791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125000"/>
              </a:lnSpc>
            </a:pPr>
            <a:r>
              <a:rPr lang="zh-CN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添加</a:t>
            </a:r>
            <a:r>
              <a:rPr lang="en-US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lang="zh-CN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卷。选择</a:t>
            </a:r>
            <a:r>
              <a:rPr lang="en-US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lang="zh-CN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卷功能按钮，点击后，在答题卡标题的左侧就会出现</a:t>
            </a:r>
            <a:r>
              <a:rPr lang="en-US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AB</a:t>
            </a:r>
            <a:r>
              <a:rPr lang="zh-CN" altLang="zh-CN" kern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卷的标记。</a:t>
            </a:r>
            <a:endParaRPr lang="en-US" altLang="zh-CN" kern="12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304800" algn="just">
              <a:lnSpc>
                <a:spcPct val="125000"/>
              </a:lnSpc>
            </a:pPr>
            <a:r>
              <a:rPr lang="en-US" altLang="zh-CN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lang="zh-CN" altLang="en-US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卷是指同一场考试会同时出现</a:t>
            </a:r>
            <a:r>
              <a:rPr lang="en-US" altLang="zh-CN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卷和</a:t>
            </a:r>
            <a:r>
              <a:rPr lang="en-US" altLang="zh-CN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卷试卷，目前高校考试很少使用到，常规期末考试都使用</a:t>
            </a:r>
            <a:r>
              <a:rPr lang="en-US" altLang="zh-CN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种试卷，所以</a:t>
            </a:r>
            <a:r>
              <a:rPr lang="en-US" altLang="zh-CN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</a:t>
            </a:r>
            <a:r>
              <a:rPr lang="zh-CN" altLang="en-US" kern="100" dirty="0">
                <a:solidFill>
                  <a:srgbClr val="FFFF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卷按钮一般不用添加。</a:t>
            </a:r>
            <a:endParaRPr lang="zh-CN" altLang="zh-CN" kern="100" dirty="0">
              <a:solidFill>
                <a:srgbClr val="FFFF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 descr="af923524eea678275403c23019d6f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09697"/>
            <a:ext cx="4001882" cy="2009775"/>
          </a:xfrm>
          <a:prstGeom prst="rect">
            <a:avLst/>
          </a:prstGeom>
        </p:spPr>
      </p:pic>
      <p:pic>
        <p:nvPicPr>
          <p:cNvPr id="15" name="图片 14" descr="0cd99c4dcc51f81ec1b9e32e018c6c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19472"/>
            <a:ext cx="4001882" cy="22020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66801" y="858981"/>
            <a:ext cx="9919854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+mn-ea"/>
              </a:rPr>
              <a:t>1</a:t>
            </a:r>
            <a:r>
              <a:rPr lang="zh-CN" altLang="en-US" sz="2000" dirty="0">
                <a:latin typeface="+mn-ea"/>
              </a:rPr>
              <a:t>、浏览器比例问题：若出现答题卡无法编辑情况，浏览器比例参考：</a:t>
            </a:r>
            <a:r>
              <a:rPr lang="en-US" altLang="zh-CN" sz="2000" dirty="0">
                <a:latin typeface="+mn-ea"/>
              </a:rPr>
              <a:t>67% 80%  100%  125%</a:t>
            </a:r>
            <a:endParaRPr lang="en-US" altLang="zh-CN" sz="2000" dirty="0">
              <a:latin typeface="+mn-ea"/>
            </a:endParaRPr>
          </a:p>
          <a:p>
            <a:r>
              <a:rPr lang="en-US" altLang="zh-CN" sz="2000" dirty="0">
                <a:latin typeface="+mn-ea"/>
              </a:rPr>
              <a:t>2</a:t>
            </a:r>
            <a:r>
              <a:rPr lang="zh-CN" altLang="en-US" sz="2000" dirty="0">
                <a:latin typeface="+mn-ea"/>
              </a:rPr>
              <a:t>、学号字母对应表说明：</a:t>
            </a:r>
            <a:endParaRPr lang="en-US" altLang="zh-CN" sz="2000" dirty="0">
              <a:latin typeface="+mn-ea"/>
            </a:endParaRPr>
          </a:p>
          <a:p>
            <a:r>
              <a:rPr altLang="zh-CN" sz="2000" b="1" kern="100" dirty="0">
                <a:effectLst/>
                <a:latin typeface="+mn-ea"/>
              </a:rPr>
              <a:t>学号如为单字母+数字组成，字母填涂前两栏，单字母按如下表格转换：</a:t>
            </a:r>
            <a:endParaRPr altLang="zh-CN" sz="2000" b="1" kern="100" dirty="0">
              <a:effectLst/>
              <a:latin typeface="+mn-e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173364" y="2206306"/>
          <a:ext cx="9011574" cy="1630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  <a:gridCol w="346599"/>
              </a:tblGrid>
              <a:tr h="815340"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D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E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F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G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H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I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J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K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L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M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N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P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Q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R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S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T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U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V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>
                          <a:effectLst/>
                          <a:latin typeface="+mn-ea"/>
                          <a:ea typeface="+mn-ea"/>
                        </a:rPr>
                        <a:t>W</a:t>
                      </a:r>
                      <a:endParaRPr lang="zh-CN" sz="1200" kern="10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X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Y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0" dirty="0">
                          <a:effectLst/>
                          <a:latin typeface="+mn-ea"/>
                          <a:ea typeface="+mn-ea"/>
                        </a:rPr>
                        <a:t>Z</a:t>
                      </a:r>
                      <a:endParaRPr lang="zh-CN" sz="1200" kern="1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15608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01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02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03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04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05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06</a:t>
                      </a:r>
                      <a:endParaRPr lang="zh-CN" sz="1200" b="1" kern="10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07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08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09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zh-CN" sz="1200" b="1" kern="10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zh-CN" sz="1200" b="1" kern="10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21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22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24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25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0" dirty="0">
                          <a:solidFill>
                            <a:schemeClr val="bg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26</a:t>
                      </a:r>
                      <a:endParaRPr lang="zh-CN" sz="1200" b="1" kern="100" dirty="0">
                        <a:solidFill>
                          <a:schemeClr val="bg1">
                            <a:lumMod val="95000"/>
                            <a:lumOff val="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73480" y="3936365"/>
            <a:ext cx="90106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altLang="zh-CN" sz="2000" b="1" kern="100" dirty="0">
                <a:effectLst/>
                <a:latin typeface="+mn-ea"/>
                <a:sym typeface="+mn-ea"/>
              </a:rPr>
              <a:t>学号如为双字母+数字组成，双字母按WA=801，WB=802，WD=804，MS=901，LX=902，JH=903填涂前三栏。</a:t>
            </a:r>
            <a:endParaRPr lang="zh-CN" altLang="zh-CN" sz="2000" b="1" kern="100" dirty="0">
              <a:effectLst/>
              <a:latin typeface="+mn-ea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DgyOGFiZGYyZmVkYzcxMWQyMGEzNGVjZmMwMDJhMzc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电路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TM04033919[[fn=电路]]</Template>
  <TotalTime>0</TotalTime>
  <Words>1071</Words>
  <Application>WPS 演示</Application>
  <PresentationFormat>宽屏</PresentationFormat>
  <Paragraphs>151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宋体</vt:lpstr>
      <vt:lpstr>Wingdings</vt:lpstr>
      <vt:lpstr>Trebuchet MS</vt:lpstr>
      <vt:lpstr>微软雅黑</vt:lpstr>
      <vt:lpstr>Times New Roman</vt:lpstr>
      <vt:lpstr>Calibri</vt:lpstr>
      <vt:lpstr>Tw Cen MT</vt:lpstr>
      <vt:lpstr>Segoe Print</vt:lpstr>
      <vt:lpstr>Arial Unicode MS</vt:lpstr>
      <vt:lpstr>电路</vt:lpstr>
      <vt:lpstr>讯飞AI考试（纸笔） 教师答题卡制作使用手册 </vt:lpstr>
      <vt:lpstr>1、登录 打开网址https://fifedu.ahu.edu.cn/ 输入用户名、密码，登录FiF智慧教学平台。 安徽大学用户名由学校统一分配，由学校英文缩写+教师工号组成，账号密码一致，或安大智慧校园账号登录。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讯飞AI考试（纸笔） 教师阅卷使用手册 </dc:title>
  <dc:creator>USER</dc:creator>
  <cp:lastModifiedBy>404</cp:lastModifiedBy>
  <cp:revision>10</cp:revision>
  <dcterms:created xsi:type="dcterms:W3CDTF">2022-01-17T18:10:00Z</dcterms:created>
  <dcterms:modified xsi:type="dcterms:W3CDTF">2024-10-24T04:00:48Z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AEE5905DC3524EC8ACE821DCA42AD853_13</vt:lpwstr>
  </property>
  <property fmtid="{D5CDD505-2E9C-101B-9397-08002B2CF9AE}" pid="3" name="KSOProductBuildVer">
    <vt:lpwstr>2052-12.1.0.18608</vt:lpwstr>
  </property>
</Properties>
</file>